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45" r:id="rId3"/>
    <p:sldId id="312" r:id="rId5"/>
    <p:sldId id="315" r:id="rId6"/>
    <p:sldId id="370" r:id="rId7"/>
    <p:sldId id="397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81" r:id="rId17"/>
    <p:sldId id="382" r:id="rId18"/>
    <p:sldId id="383" r:id="rId19"/>
    <p:sldId id="400" r:id="rId20"/>
    <p:sldId id="399" r:id="rId21"/>
    <p:sldId id="384" r:id="rId22"/>
    <p:sldId id="385" r:id="rId23"/>
    <p:sldId id="386" r:id="rId24"/>
    <p:sldId id="401" r:id="rId25"/>
    <p:sldId id="391" r:id="rId26"/>
    <p:sldId id="392" r:id="rId27"/>
    <p:sldId id="402" r:id="rId28"/>
    <p:sldId id="393" r:id="rId29"/>
    <p:sldId id="396" r:id="rId30"/>
    <p:sldId id="31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jyNeverGiveUp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76806" autoAdjust="0"/>
  </p:normalViewPr>
  <p:slideViewPr>
    <p:cSldViewPr snapToGrid="0">
      <p:cViewPr varScale="1">
        <p:scale>
          <a:sx n="71" d="100"/>
          <a:sy n="71" d="100"/>
        </p:scale>
        <p:origin x="14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0220-EBBE-48C8-BC22-4998EF83519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EC04E-CA88-4916-A9FB-BC6577E8CE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lexicon? or not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1C1FD-1D36-4B34-B631-C970644BEB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文本框 49"/>
          <p:cNvSpPr txBox="1">
            <a:spLocks noChangeArrowheads="1"/>
          </p:cNvSpPr>
          <p:nvPr/>
        </p:nvSpPr>
        <p:spPr bwMode="auto">
          <a:xfrm>
            <a:off x="4396105" y="2788285"/>
            <a:ext cx="910526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Pre-training for OCR</a:t>
            </a:r>
            <a:endParaRPr lang="en-US" altLang="zh-CN" sz="36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613" y="2252551"/>
            <a:ext cx="2286711" cy="2353099"/>
          </a:xfrm>
          <a:prstGeom prst="rect">
            <a:avLst/>
          </a:prstGeom>
        </p:spPr>
      </p:pic>
      <p:sp>
        <p:nvSpPr>
          <p:cNvPr id="3" name="文本框 49"/>
          <p:cNvSpPr txBox="1">
            <a:spLocks noChangeArrowheads="1"/>
          </p:cNvSpPr>
          <p:nvPr/>
        </p:nvSpPr>
        <p:spPr bwMode="auto">
          <a:xfrm>
            <a:off x="4396105" y="3727450"/>
            <a:ext cx="910526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Reporter: Jingye Chen</a:t>
            </a:r>
            <a:endParaRPr lang="en-US" altLang="zh-CN" sz="24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of 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10840" y="5455285"/>
            <a:ext cx="9055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Based on ASTER, </a:t>
            </a:r>
            <a:r>
              <a:rPr lang="en-US" altLang="zh-CN" b="1"/>
              <a:t>SEED </a:t>
            </a:r>
            <a:r>
              <a:rPr lang="en-US" altLang="zh-CN"/>
              <a:t>append a semantic branch supervised by fastText features to highlight the lingual information.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910840" y="6308090"/>
            <a:ext cx="75799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* </a:t>
            </a:r>
            <a:r>
              <a:rPr sz="1400"/>
              <a:t>Towards Accurate Scene Text Recognition with Semantic Reasoning Networks</a:t>
            </a:r>
            <a:r>
              <a:rPr lang="en-US" sz="1400"/>
              <a:t>. CVPR2020.</a:t>
            </a:r>
            <a:endParaRPr lang="en-US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5075" y="544195"/>
            <a:ext cx="6454775" cy="4932680"/>
          </a:xfrm>
          <a:prstGeom prst="rect">
            <a:avLst/>
          </a:prstGeom>
        </p:spPr>
      </p:pic>
      <p:sp>
        <p:nvSpPr>
          <p:cNvPr id="3" name="上下箭头 2"/>
          <p:cNvSpPr/>
          <p:nvPr/>
        </p:nvSpPr>
        <p:spPr>
          <a:xfrm>
            <a:off x="4288790" y="1040765"/>
            <a:ext cx="238125" cy="798830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83585" y="607060"/>
            <a:ext cx="2221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fastText embedding</a:t>
            </a:r>
            <a:endParaRPr lang="en-US" altLang="zh-CN"/>
          </a:p>
        </p:txBody>
      </p:sp>
      <p:sp>
        <p:nvSpPr>
          <p:cNvPr id="8" name="上下箭头 7"/>
          <p:cNvSpPr/>
          <p:nvPr/>
        </p:nvSpPr>
        <p:spPr>
          <a:xfrm rot="5400000">
            <a:off x="10038080" y="898525"/>
            <a:ext cx="250825" cy="655955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229850" y="1399540"/>
            <a:ext cx="1592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recognition gt</a:t>
            </a:r>
            <a:endParaRPr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of 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10840" y="5290820"/>
            <a:ext cx="9055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LAL </a:t>
            </a:r>
            <a:r>
              <a:rPr lang="en-US" altLang="zh-CN"/>
              <a:t>pretrains a language model to model the next characters and combines it with the visual model.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910840" y="6308090"/>
            <a:ext cx="64763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* </a:t>
            </a:r>
            <a:r>
              <a:rPr sz="1400"/>
              <a:t>LAL: Linguistically Aware Learning for Scene Text Recognition</a:t>
            </a:r>
            <a:r>
              <a:rPr lang="en-US" sz="1400"/>
              <a:t>. ACMMM2021.</a:t>
            </a:r>
            <a:endParaRPr lang="en-US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9660" y="636905"/>
            <a:ext cx="8360410" cy="2261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630" y="1253490"/>
            <a:ext cx="965200" cy="685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50" y="2976880"/>
            <a:ext cx="4686300" cy="2222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of 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7350" y="1548765"/>
            <a:ext cx="90557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000"/>
              <a:t>The mentioned methods mainly exploit </a:t>
            </a:r>
            <a:r>
              <a:rPr lang="en-US" altLang="zh-CN" sz="2000">
                <a:solidFill>
                  <a:srgbClr val="FF0000"/>
                </a:solidFill>
              </a:rPr>
              <a:t>labeled </a:t>
            </a:r>
            <a:r>
              <a:rPr lang="en-US" altLang="zh-CN" sz="2000"/>
              <a:t>text images for training.</a:t>
            </a:r>
            <a:endParaRPr lang="en-US" altLang="zh-CN" sz="2000"/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zh-CN" sz="200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000"/>
              <a:t>There exists many </a:t>
            </a:r>
            <a:r>
              <a:rPr lang="en-US" altLang="zh-CN" sz="2000">
                <a:solidFill>
                  <a:srgbClr val="FF0000"/>
                </a:solidFill>
              </a:rPr>
              <a:t>unlabeled </a:t>
            </a:r>
            <a:r>
              <a:rPr lang="en-US" altLang="zh-CN" sz="2000"/>
              <a:t>text images, which can also be used for </a:t>
            </a:r>
            <a:r>
              <a:rPr lang="en-US" altLang="zh-CN" sz="2000">
                <a:solidFill>
                  <a:srgbClr val="FF0000"/>
                </a:solidFill>
              </a:rPr>
              <a:t>pre-training</a:t>
            </a:r>
            <a:r>
              <a:rPr lang="en-US" altLang="zh-CN" sz="2000"/>
              <a:t>.</a:t>
            </a:r>
            <a:endParaRPr lang="en-US" altLang="zh-CN" sz="2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MaskOCR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9725" y="1359535"/>
            <a:ext cx="8816975" cy="3942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MaskOCR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015" y="1899920"/>
            <a:ext cx="9154795" cy="3282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MaskOCR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0390" y="743585"/>
            <a:ext cx="8058150" cy="4352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4640" y="5704840"/>
            <a:ext cx="3263900" cy="457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30930" y="5163185"/>
            <a:ext cx="7484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Unlabelled real-world text images are used for pre-training the encoder.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MaskOCR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2120" y="667385"/>
            <a:ext cx="8491855" cy="36976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5199380"/>
            <a:ext cx="3149600" cy="736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30930" y="4598035"/>
            <a:ext cx="6562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Synthesized text images are used for pre-training the decoder.</a:t>
            </a:r>
            <a:endParaRPr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MaskOCR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6545" y="2131695"/>
            <a:ext cx="9320530" cy="31705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MaskOCR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0" y="1899920"/>
            <a:ext cx="8620125" cy="34270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MaskOCR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015" y="3658235"/>
            <a:ext cx="9043035" cy="1676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50" y="1438275"/>
            <a:ext cx="9196070" cy="19704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66995" y="5634355"/>
            <a:ext cx="4283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The size of text images is set to 32x400.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文本框 49"/>
          <p:cNvSpPr txBox="1">
            <a:spLocks noChangeArrowheads="1"/>
          </p:cNvSpPr>
          <p:nvPr/>
        </p:nvSpPr>
        <p:spPr bwMode="auto">
          <a:xfrm>
            <a:off x="3077910" y="1297101"/>
            <a:ext cx="48247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Overview</a:t>
            </a:r>
            <a:endParaRPr lang="zh-CN" altLang="en-US" sz="36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16" name="文本框 1"/>
          <p:cNvSpPr txBox="1">
            <a:spLocks noChangeArrowheads="1"/>
          </p:cNvSpPr>
          <p:nvPr/>
        </p:nvSpPr>
        <p:spPr bwMode="auto">
          <a:xfrm>
            <a:off x="3815244" y="2455829"/>
            <a:ext cx="40957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4000" b="1">
                <a:solidFill>
                  <a:srgbClr val="404040"/>
                </a:solidFill>
              </a:rPr>
              <a:t>1</a:t>
            </a:r>
            <a:endParaRPr lang="en-US" altLang="zh-CN" sz="4000" b="1">
              <a:solidFill>
                <a:srgbClr val="404040"/>
              </a:solidFill>
            </a:endParaRPr>
          </a:p>
        </p:txBody>
      </p:sp>
      <p:cxnSp>
        <p:nvCxnSpPr>
          <p:cNvPr id="4117" name="直接连接符 35"/>
          <p:cNvCxnSpPr>
            <a:cxnSpLocks noChangeShapeType="1"/>
          </p:cNvCxnSpPr>
          <p:nvPr/>
        </p:nvCxnSpPr>
        <p:spPr bwMode="auto">
          <a:xfrm flipH="1">
            <a:off x="4033684" y="2726022"/>
            <a:ext cx="476250" cy="58102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18" name="文本框 7"/>
          <p:cNvSpPr txBox="1">
            <a:spLocks noChangeArrowheads="1"/>
          </p:cNvSpPr>
          <p:nvPr/>
        </p:nvSpPr>
        <p:spPr bwMode="auto">
          <a:xfrm>
            <a:off x="4425315" y="2947035"/>
            <a:ext cx="42983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 of OCR</a:t>
            </a:r>
            <a:endParaRPr lang="en-US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6" y="443718"/>
            <a:ext cx="2286711" cy="2353099"/>
          </a:xfrm>
          <a:prstGeom prst="rect">
            <a:avLst/>
          </a:prstGeom>
        </p:spPr>
      </p:pic>
      <p:sp>
        <p:nvSpPr>
          <p:cNvPr id="16" name="文本框 15"/>
          <p:cNvSpPr txBox="1">
            <a:spLocks noChangeArrowheads="1"/>
          </p:cNvSpPr>
          <p:nvPr/>
        </p:nvSpPr>
        <p:spPr bwMode="auto">
          <a:xfrm>
            <a:off x="3866978" y="3490488"/>
            <a:ext cx="40957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4000" b="1" dirty="0">
                <a:solidFill>
                  <a:srgbClr val="404040"/>
                </a:solidFill>
              </a:rPr>
              <a:t>2</a:t>
            </a:r>
            <a:endParaRPr lang="en-US" altLang="zh-CN" sz="4000" b="1" dirty="0">
              <a:solidFill>
                <a:srgbClr val="404040"/>
              </a:solidFill>
            </a:endParaRPr>
          </a:p>
        </p:txBody>
      </p:sp>
      <p:cxnSp>
        <p:nvCxnSpPr>
          <p:cNvPr id="17" name="直接连接符 35"/>
          <p:cNvCxnSpPr>
            <a:cxnSpLocks noChangeShapeType="1"/>
          </p:cNvCxnSpPr>
          <p:nvPr/>
        </p:nvCxnSpPr>
        <p:spPr bwMode="auto">
          <a:xfrm flipH="1">
            <a:off x="4033348" y="3867361"/>
            <a:ext cx="476250" cy="58102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文本框 7"/>
          <p:cNvSpPr txBox="1">
            <a:spLocks noChangeArrowheads="1"/>
          </p:cNvSpPr>
          <p:nvPr/>
        </p:nvSpPr>
        <p:spPr bwMode="auto">
          <a:xfrm>
            <a:off x="4417695" y="4057015"/>
            <a:ext cx="60566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 pre-training methods for OCR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866978" y="4623328"/>
            <a:ext cx="40957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4000" b="1" dirty="0">
                <a:solidFill>
                  <a:srgbClr val="404040"/>
                </a:solidFill>
              </a:rPr>
              <a:t>3</a:t>
            </a:r>
            <a:endParaRPr lang="en-US" altLang="zh-CN" sz="4000" b="1" dirty="0">
              <a:solidFill>
                <a:srgbClr val="404040"/>
              </a:solidFill>
            </a:endParaRPr>
          </a:p>
        </p:txBody>
      </p:sp>
      <p:cxnSp>
        <p:nvCxnSpPr>
          <p:cNvPr id="4" name="直接连接符 35"/>
          <p:cNvCxnSpPr>
            <a:cxnSpLocks noChangeShapeType="1"/>
          </p:cNvCxnSpPr>
          <p:nvPr/>
        </p:nvCxnSpPr>
        <p:spPr bwMode="auto">
          <a:xfrm flipH="1">
            <a:off x="4033348" y="5000201"/>
            <a:ext cx="476250" cy="581025"/>
          </a:xfrm>
          <a:prstGeom prst="line">
            <a:avLst/>
          </a:prstGeom>
          <a:noFill/>
          <a:ln w="12700" cmpd="sng">
            <a:solidFill>
              <a:srgbClr val="595959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4417695" y="5189855"/>
            <a:ext cx="605663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en-US" altLang="zh-CN" sz="2400" b="1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MaskOCR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8860" y="219075"/>
            <a:ext cx="6931660" cy="599249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Language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Matters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0" y="1438275"/>
            <a:ext cx="9006840" cy="40106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Language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Matters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8025" y="1438275"/>
            <a:ext cx="7557135" cy="26797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13175" y="4742815"/>
            <a:ext cx="68021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There are some text images with </a:t>
            </a:r>
            <a:r>
              <a:rPr lang="en-US" altLang="zh-CN" sz="2000">
                <a:solidFill>
                  <a:srgbClr val="FF0000"/>
                </a:solidFill>
              </a:rPr>
              <a:t>partial </a:t>
            </a:r>
            <a:r>
              <a:rPr lang="en-US" altLang="zh-CN" sz="2000"/>
              <a:t>labels.</a:t>
            </a:r>
            <a:endParaRPr lang="en-US" altLang="zh-CN" sz="2000"/>
          </a:p>
          <a:p>
            <a:r>
              <a:rPr lang="en-US" altLang="zh-CN" sz="2000"/>
              <a:t>How to utilize them to train the model?</a:t>
            </a:r>
            <a:endParaRPr lang="en-US" altLang="zh-CN"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Language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Matters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015" y="1530350"/>
            <a:ext cx="9109075" cy="37979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Language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Matters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0390" y="354965"/>
            <a:ext cx="8064500" cy="5648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Language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Matters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0" y="424180"/>
            <a:ext cx="8324850" cy="6009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Part2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Language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Matters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7210" y="743585"/>
            <a:ext cx="8321675" cy="52133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Part3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Conclusion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27350" y="1193165"/>
            <a:ext cx="90557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400"/>
              <a:t>How to use partially labeled samples to pre-train ocr models has become the current trend.</a:t>
            </a:r>
            <a:endParaRPr lang="en-US" altLang="zh-CN" sz="2400"/>
          </a:p>
          <a:p>
            <a:pPr marL="285750" indent="-285750">
              <a:buFont typeface="Wingdings" panose="05000000000000000000" charset="0"/>
              <a:buChar char=""/>
            </a:pPr>
            <a:endParaRPr lang="en-US" altLang="zh-CN" sz="2400"/>
          </a:p>
          <a:p>
            <a:pPr marL="285750" indent="-285750">
              <a:buFont typeface="Wingdings" panose="05000000000000000000" charset="0"/>
              <a:buChar char=""/>
            </a:pPr>
            <a:r>
              <a:rPr lang="en-US" altLang="zh-CN" sz="2400"/>
              <a:t>An increasing number of methods attempt to incorporate NLP </a:t>
            </a:r>
            <a:endParaRPr lang="en-US" altLang="zh-CN" sz="2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同心圆 17"/>
          <p:cNvSpPr/>
          <p:nvPr/>
        </p:nvSpPr>
        <p:spPr bwMode="auto">
          <a:xfrm>
            <a:off x="5395913" y="2486025"/>
            <a:ext cx="1195387" cy="1195388"/>
          </a:xfrm>
          <a:custGeom>
            <a:avLst/>
            <a:gdLst>
              <a:gd name="T0" fmla="*/ 0 w 1032344"/>
              <a:gd name="T1" fmla="*/ 516172 h 1032344"/>
              <a:gd name="T2" fmla="*/ 516172 w 1032344"/>
              <a:gd name="T3" fmla="*/ 0 h 1032344"/>
              <a:gd name="T4" fmla="*/ 1032344 w 1032344"/>
              <a:gd name="T5" fmla="*/ 516172 h 1032344"/>
              <a:gd name="T6" fmla="*/ 516172 w 1032344"/>
              <a:gd name="T7" fmla="*/ 1032344 h 1032344"/>
              <a:gd name="T8" fmla="*/ 0 w 1032344"/>
              <a:gd name="T9" fmla="*/ 516172 h 1032344"/>
              <a:gd name="T10" fmla="*/ 0 w 1032344"/>
              <a:gd name="T11" fmla="*/ 516172 h 1032344"/>
              <a:gd name="T12" fmla="*/ 516172 w 1032344"/>
              <a:gd name="T13" fmla="*/ 1032344 h 1032344"/>
              <a:gd name="T14" fmla="*/ 1032344 w 1032344"/>
              <a:gd name="T15" fmla="*/ 516172 h 1032344"/>
              <a:gd name="T16" fmla="*/ 516172 w 1032344"/>
              <a:gd name="T17" fmla="*/ 0 h 1032344"/>
              <a:gd name="T18" fmla="*/ 0 w 1032344"/>
              <a:gd name="T19" fmla="*/ 516172 h 1032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32344" h="1032344">
                <a:moveTo>
                  <a:pt x="0" y="516172"/>
                </a:moveTo>
                <a:cubicBezTo>
                  <a:pt x="0" y="231098"/>
                  <a:pt x="231098" y="0"/>
                  <a:pt x="516172" y="0"/>
                </a:cubicBezTo>
                <a:cubicBezTo>
                  <a:pt x="801246" y="0"/>
                  <a:pt x="1032344" y="231098"/>
                  <a:pt x="1032344" y="516172"/>
                </a:cubicBezTo>
                <a:cubicBezTo>
                  <a:pt x="1032344" y="801246"/>
                  <a:pt x="801246" y="1032344"/>
                  <a:pt x="516172" y="1032344"/>
                </a:cubicBezTo>
                <a:cubicBezTo>
                  <a:pt x="231098" y="1032344"/>
                  <a:pt x="0" y="801246"/>
                  <a:pt x="0" y="516172"/>
                </a:cubicBezTo>
                <a:close/>
                <a:moveTo>
                  <a:pt x="0" y="516172"/>
                </a:moveTo>
                <a:cubicBezTo>
                  <a:pt x="0" y="801246"/>
                  <a:pt x="231098" y="1032344"/>
                  <a:pt x="516172" y="1032344"/>
                </a:cubicBezTo>
                <a:cubicBezTo>
                  <a:pt x="801246" y="1032344"/>
                  <a:pt x="1032344" y="801246"/>
                  <a:pt x="1032344" y="516172"/>
                </a:cubicBezTo>
                <a:cubicBezTo>
                  <a:pt x="1032344" y="231098"/>
                  <a:pt x="801246" y="0"/>
                  <a:pt x="516172" y="0"/>
                </a:cubicBezTo>
                <a:cubicBezTo>
                  <a:pt x="231098" y="0"/>
                  <a:pt x="0" y="231098"/>
                  <a:pt x="0" y="516172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BFBFBF">
                <a:alpha val="67000"/>
              </a:srgbClr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1" name="同心圆 18"/>
          <p:cNvSpPr/>
          <p:nvPr/>
        </p:nvSpPr>
        <p:spPr bwMode="auto">
          <a:xfrm>
            <a:off x="5595938" y="2686050"/>
            <a:ext cx="795337" cy="795338"/>
          </a:xfrm>
          <a:custGeom>
            <a:avLst/>
            <a:gdLst>
              <a:gd name="T0" fmla="*/ 0 w 687514"/>
              <a:gd name="T1" fmla="*/ 343757 h 687513"/>
              <a:gd name="T2" fmla="*/ 343757 w 687514"/>
              <a:gd name="T3" fmla="*/ 0 h 687513"/>
              <a:gd name="T4" fmla="*/ 687514 w 687514"/>
              <a:gd name="T5" fmla="*/ 343757 h 687513"/>
              <a:gd name="T6" fmla="*/ 343757 w 687514"/>
              <a:gd name="T7" fmla="*/ 687514 h 687513"/>
              <a:gd name="T8" fmla="*/ 0 w 687514"/>
              <a:gd name="T9" fmla="*/ 343757 h 687513"/>
              <a:gd name="T10" fmla="*/ 0 w 687514"/>
              <a:gd name="T11" fmla="*/ 343757 h 687513"/>
              <a:gd name="T12" fmla="*/ 343757 w 687514"/>
              <a:gd name="T13" fmla="*/ 687514 h 687513"/>
              <a:gd name="T14" fmla="*/ 687514 w 687514"/>
              <a:gd name="T15" fmla="*/ 343757 h 687513"/>
              <a:gd name="T16" fmla="*/ 343757 w 687514"/>
              <a:gd name="T17" fmla="*/ 0 h 687513"/>
              <a:gd name="T18" fmla="*/ 0 w 687514"/>
              <a:gd name="T19" fmla="*/ 343757 h 687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7514" h="687513">
                <a:moveTo>
                  <a:pt x="0" y="343757"/>
                </a:moveTo>
                <a:cubicBezTo>
                  <a:pt x="0" y="153905"/>
                  <a:pt x="153905" y="0"/>
                  <a:pt x="343757" y="0"/>
                </a:cubicBezTo>
                <a:cubicBezTo>
                  <a:pt x="533609" y="0"/>
                  <a:pt x="687514" y="153905"/>
                  <a:pt x="687514" y="343757"/>
                </a:cubicBezTo>
                <a:cubicBezTo>
                  <a:pt x="687514" y="533609"/>
                  <a:pt x="533609" y="687514"/>
                  <a:pt x="343757" y="687514"/>
                </a:cubicBezTo>
                <a:cubicBezTo>
                  <a:pt x="153905" y="687514"/>
                  <a:pt x="0" y="533609"/>
                  <a:pt x="0" y="343757"/>
                </a:cubicBezTo>
                <a:close/>
                <a:moveTo>
                  <a:pt x="0" y="343757"/>
                </a:moveTo>
                <a:cubicBezTo>
                  <a:pt x="0" y="533609"/>
                  <a:pt x="153905" y="687514"/>
                  <a:pt x="343757" y="687514"/>
                </a:cubicBezTo>
                <a:cubicBezTo>
                  <a:pt x="533609" y="687514"/>
                  <a:pt x="687514" y="533609"/>
                  <a:pt x="687514" y="343757"/>
                </a:cubicBezTo>
                <a:cubicBezTo>
                  <a:pt x="687514" y="153905"/>
                  <a:pt x="533609" y="0"/>
                  <a:pt x="343757" y="0"/>
                </a:cubicBezTo>
                <a:cubicBezTo>
                  <a:pt x="153905" y="0"/>
                  <a:pt x="0" y="153905"/>
                  <a:pt x="0" y="343757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BFBFBF">
                <a:alpha val="67000"/>
              </a:srgbClr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7172" name="同心圆 19"/>
          <p:cNvSpPr/>
          <p:nvPr/>
        </p:nvSpPr>
        <p:spPr bwMode="auto">
          <a:xfrm>
            <a:off x="5710238" y="2800350"/>
            <a:ext cx="566737" cy="568325"/>
          </a:xfrm>
          <a:custGeom>
            <a:avLst/>
            <a:gdLst>
              <a:gd name="T0" fmla="*/ 0 w 490223"/>
              <a:gd name="T1" fmla="*/ 245112 h 490223"/>
              <a:gd name="T2" fmla="*/ 245112 w 490223"/>
              <a:gd name="T3" fmla="*/ 0 h 490223"/>
              <a:gd name="T4" fmla="*/ 490224 w 490223"/>
              <a:gd name="T5" fmla="*/ 245112 h 490223"/>
              <a:gd name="T6" fmla="*/ 245112 w 490223"/>
              <a:gd name="T7" fmla="*/ 490224 h 490223"/>
              <a:gd name="T8" fmla="*/ 0 w 490223"/>
              <a:gd name="T9" fmla="*/ 245112 h 490223"/>
              <a:gd name="T10" fmla="*/ 0 w 490223"/>
              <a:gd name="T11" fmla="*/ 245112 h 490223"/>
              <a:gd name="T12" fmla="*/ 245112 w 490223"/>
              <a:gd name="T13" fmla="*/ 490224 h 490223"/>
              <a:gd name="T14" fmla="*/ 490224 w 490223"/>
              <a:gd name="T15" fmla="*/ 245112 h 490223"/>
              <a:gd name="T16" fmla="*/ 245112 w 490223"/>
              <a:gd name="T17" fmla="*/ 0 h 490223"/>
              <a:gd name="T18" fmla="*/ 0 w 490223"/>
              <a:gd name="T19" fmla="*/ 245112 h 490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90223" h="490223">
                <a:moveTo>
                  <a:pt x="0" y="245112"/>
                </a:moveTo>
                <a:cubicBezTo>
                  <a:pt x="0" y="109740"/>
                  <a:pt x="109740" y="0"/>
                  <a:pt x="245112" y="0"/>
                </a:cubicBezTo>
                <a:cubicBezTo>
                  <a:pt x="380484" y="0"/>
                  <a:pt x="490224" y="109740"/>
                  <a:pt x="490224" y="245112"/>
                </a:cubicBezTo>
                <a:cubicBezTo>
                  <a:pt x="490224" y="380484"/>
                  <a:pt x="380484" y="490224"/>
                  <a:pt x="245112" y="490224"/>
                </a:cubicBezTo>
                <a:cubicBezTo>
                  <a:pt x="109740" y="490224"/>
                  <a:pt x="0" y="380484"/>
                  <a:pt x="0" y="245112"/>
                </a:cubicBezTo>
                <a:close/>
                <a:moveTo>
                  <a:pt x="0" y="245112"/>
                </a:moveTo>
                <a:cubicBezTo>
                  <a:pt x="0" y="380484"/>
                  <a:pt x="109740" y="490224"/>
                  <a:pt x="245112" y="490224"/>
                </a:cubicBezTo>
                <a:cubicBezTo>
                  <a:pt x="380484" y="490224"/>
                  <a:pt x="490224" y="380484"/>
                  <a:pt x="490224" y="245112"/>
                </a:cubicBezTo>
                <a:cubicBezTo>
                  <a:pt x="490224" y="109740"/>
                  <a:pt x="380484" y="0"/>
                  <a:pt x="245112" y="0"/>
                </a:cubicBezTo>
                <a:cubicBezTo>
                  <a:pt x="109740" y="0"/>
                  <a:pt x="0" y="109740"/>
                  <a:pt x="0" y="245112"/>
                </a:cubicBez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rgbClr val="BFBFBF">
                <a:alpha val="67000"/>
              </a:srgbClr>
            </a:solidFill>
            <a:round/>
          </a:ln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73" name="直接连接符 21"/>
          <p:cNvCxnSpPr>
            <a:cxnSpLocks noChangeShapeType="1"/>
          </p:cNvCxnSpPr>
          <p:nvPr/>
        </p:nvCxnSpPr>
        <p:spPr bwMode="auto">
          <a:xfrm>
            <a:off x="5218113" y="2419350"/>
            <a:ext cx="1543050" cy="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4" name="直接连接符 23"/>
          <p:cNvCxnSpPr>
            <a:cxnSpLocks noChangeShapeType="1"/>
          </p:cNvCxnSpPr>
          <p:nvPr/>
        </p:nvCxnSpPr>
        <p:spPr bwMode="auto">
          <a:xfrm>
            <a:off x="5229225" y="3748088"/>
            <a:ext cx="1524000" cy="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5" name="直接连接符 25"/>
          <p:cNvCxnSpPr>
            <a:cxnSpLocks noChangeShapeType="1"/>
          </p:cNvCxnSpPr>
          <p:nvPr/>
        </p:nvCxnSpPr>
        <p:spPr bwMode="auto">
          <a:xfrm>
            <a:off x="5334000" y="2324100"/>
            <a:ext cx="0" cy="151130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6" name="直接连接符 27"/>
          <p:cNvCxnSpPr>
            <a:cxnSpLocks noChangeShapeType="1"/>
          </p:cNvCxnSpPr>
          <p:nvPr/>
        </p:nvCxnSpPr>
        <p:spPr bwMode="auto">
          <a:xfrm>
            <a:off x="6656388" y="2328863"/>
            <a:ext cx="0" cy="1514475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77" name="圆角矩形 28"/>
          <p:cNvSpPr>
            <a:spLocks noChangeArrowheads="1"/>
          </p:cNvSpPr>
          <p:nvPr/>
        </p:nvSpPr>
        <p:spPr bwMode="auto">
          <a:xfrm>
            <a:off x="5229225" y="2324100"/>
            <a:ext cx="1531938" cy="1519238"/>
          </a:xfrm>
          <a:prstGeom prst="roundRect">
            <a:avLst>
              <a:gd name="adj" fmla="val 22565"/>
            </a:avLst>
          </a:prstGeom>
          <a:noFill/>
          <a:ln w="1270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7178" name="直接连接符 32"/>
          <p:cNvCxnSpPr>
            <a:cxnSpLocks noChangeShapeType="1"/>
          </p:cNvCxnSpPr>
          <p:nvPr/>
        </p:nvCxnSpPr>
        <p:spPr bwMode="auto">
          <a:xfrm>
            <a:off x="5229225" y="2314575"/>
            <a:ext cx="1517650" cy="1528763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79" name="直接连接符 34"/>
          <p:cNvCxnSpPr>
            <a:cxnSpLocks noChangeShapeType="1"/>
          </p:cNvCxnSpPr>
          <p:nvPr/>
        </p:nvCxnSpPr>
        <p:spPr bwMode="auto">
          <a:xfrm flipV="1">
            <a:off x="5229225" y="2317750"/>
            <a:ext cx="1528763" cy="1528763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0" name="直接连接符 36"/>
          <p:cNvCxnSpPr>
            <a:cxnSpLocks noChangeShapeType="1"/>
          </p:cNvCxnSpPr>
          <p:nvPr/>
        </p:nvCxnSpPr>
        <p:spPr bwMode="auto">
          <a:xfrm>
            <a:off x="5710238" y="2324100"/>
            <a:ext cx="0" cy="1514475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1" name="直接连接符 38"/>
          <p:cNvCxnSpPr>
            <a:cxnSpLocks noChangeShapeType="1"/>
            <a:endCxn id="7177" idx="2"/>
          </p:cNvCxnSpPr>
          <p:nvPr/>
        </p:nvCxnSpPr>
        <p:spPr bwMode="auto">
          <a:xfrm>
            <a:off x="5984875" y="2317750"/>
            <a:ext cx="9525" cy="1525588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2" name="直接连接符 40"/>
          <p:cNvCxnSpPr>
            <a:cxnSpLocks noChangeShapeType="1"/>
          </p:cNvCxnSpPr>
          <p:nvPr/>
        </p:nvCxnSpPr>
        <p:spPr bwMode="auto">
          <a:xfrm>
            <a:off x="6270625" y="2324100"/>
            <a:ext cx="0" cy="1522413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3" name="直接连接符 42"/>
          <p:cNvCxnSpPr>
            <a:cxnSpLocks noChangeShapeType="1"/>
          </p:cNvCxnSpPr>
          <p:nvPr/>
        </p:nvCxnSpPr>
        <p:spPr bwMode="auto">
          <a:xfrm>
            <a:off x="5229225" y="2800350"/>
            <a:ext cx="1531938" cy="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4" name="直接连接符 44"/>
          <p:cNvCxnSpPr>
            <a:cxnSpLocks noChangeShapeType="1"/>
            <a:stCxn id="7177" idx="1"/>
            <a:endCxn id="7177" idx="3"/>
          </p:cNvCxnSpPr>
          <p:nvPr/>
        </p:nvCxnSpPr>
        <p:spPr bwMode="auto">
          <a:xfrm>
            <a:off x="5229225" y="3084513"/>
            <a:ext cx="1531938" cy="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5" name="直接连接符 46"/>
          <p:cNvCxnSpPr>
            <a:cxnSpLocks noChangeShapeType="1"/>
          </p:cNvCxnSpPr>
          <p:nvPr/>
        </p:nvCxnSpPr>
        <p:spPr bwMode="auto">
          <a:xfrm>
            <a:off x="5229225" y="3368675"/>
            <a:ext cx="1528763" cy="0"/>
          </a:xfrm>
          <a:prstGeom prst="line">
            <a:avLst/>
          </a:prstGeom>
          <a:noFill/>
          <a:ln w="6350" cmpd="sng">
            <a:solidFill>
              <a:srgbClr val="BFBFBF">
                <a:alpha val="67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6" name="圆角矩形 6"/>
          <p:cNvSpPr>
            <a:spLocks noChangeArrowheads="1"/>
          </p:cNvSpPr>
          <p:nvPr/>
        </p:nvSpPr>
        <p:spPr bwMode="auto">
          <a:xfrm rot="2760000">
            <a:off x="5489575" y="2700338"/>
            <a:ext cx="552450" cy="317500"/>
          </a:xfrm>
          <a:prstGeom prst="roundRect">
            <a:avLst>
              <a:gd name="adj" fmla="val 50000"/>
            </a:avLst>
          </a:prstGeom>
          <a:solidFill>
            <a:srgbClr val="FE6F4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87" name="圆角矩形 10"/>
          <p:cNvSpPr>
            <a:spLocks noChangeArrowheads="1"/>
          </p:cNvSpPr>
          <p:nvPr/>
        </p:nvSpPr>
        <p:spPr bwMode="auto">
          <a:xfrm>
            <a:off x="5395913" y="292735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88" name="圆角矩形 11"/>
          <p:cNvSpPr>
            <a:spLocks noChangeArrowheads="1"/>
          </p:cNvSpPr>
          <p:nvPr/>
        </p:nvSpPr>
        <p:spPr bwMode="auto">
          <a:xfrm rot="18840000">
            <a:off x="5490369" y="3153569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A382C4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89" name="圆角矩形 12"/>
          <p:cNvSpPr>
            <a:spLocks noChangeArrowheads="1"/>
          </p:cNvSpPr>
          <p:nvPr/>
        </p:nvSpPr>
        <p:spPr bwMode="auto">
          <a:xfrm rot="16200000">
            <a:off x="5710238" y="3243262"/>
            <a:ext cx="552450" cy="314325"/>
          </a:xfrm>
          <a:prstGeom prst="roundRect">
            <a:avLst>
              <a:gd name="adj" fmla="val 50000"/>
            </a:avLst>
          </a:prstGeom>
          <a:solidFill>
            <a:srgbClr val="87ADD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90" name="圆角矩形 13"/>
          <p:cNvSpPr>
            <a:spLocks noChangeArrowheads="1"/>
          </p:cNvSpPr>
          <p:nvPr/>
        </p:nvSpPr>
        <p:spPr bwMode="auto">
          <a:xfrm rot="8040000">
            <a:off x="6054725" y="3035300"/>
            <a:ext cx="317500" cy="552450"/>
          </a:xfrm>
          <a:prstGeom prst="roundRect">
            <a:avLst>
              <a:gd name="adj" fmla="val 50000"/>
            </a:avLst>
          </a:prstGeom>
          <a:solidFill>
            <a:srgbClr val="7CC182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91" name="圆角矩形 14"/>
          <p:cNvSpPr>
            <a:spLocks noChangeArrowheads="1"/>
          </p:cNvSpPr>
          <p:nvPr/>
        </p:nvSpPr>
        <p:spPr bwMode="auto">
          <a:xfrm rot="10800000">
            <a:off x="6037263" y="292100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92" name="圆角矩形 16"/>
          <p:cNvSpPr>
            <a:spLocks noChangeArrowheads="1"/>
          </p:cNvSpPr>
          <p:nvPr/>
        </p:nvSpPr>
        <p:spPr bwMode="auto">
          <a:xfrm rot="5400000">
            <a:off x="5709444" y="2601119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93" name="圆角矩形 15"/>
          <p:cNvSpPr>
            <a:spLocks noChangeArrowheads="1"/>
          </p:cNvSpPr>
          <p:nvPr/>
        </p:nvSpPr>
        <p:spPr bwMode="auto">
          <a:xfrm rot="8100000">
            <a:off x="5946775" y="2701925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7194" name="文本框 49"/>
          <p:cNvSpPr txBox="1">
            <a:spLocks noChangeArrowheads="1"/>
          </p:cNvSpPr>
          <p:nvPr/>
        </p:nvSpPr>
        <p:spPr bwMode="auto">
          <a:xfrm>
            <a:off x="5128903" y="4604583"/>
            <a:ext cx="1885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2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2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圆角矩形 16"/>
          <p:cNvSpPr>
            <a:spLocks noChangeArrowheads="1"/>
          </p:cNvSpPr>
          <p:nvPr/>
        </p:nvSpPr>
        <p:spPr bwMode="auto">
          <a:xfrm rot="5400000">
            <a:off x="1107710" y="411117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FCAF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0" name="圆角矩形 15"/>
          <p:cNvSpPr>
            <a:spLocks noChangeArrowheads="1"/>
          </p:cNvSpPr>
          <p:nvPr/>
        </p:nvSpPr>
        <p:spPr bwMode="auto">
          <a:xfrm rot="8100000">
            <a:off x="1121778" y="1229366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F1EB00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2" name="圆角矩形 14"/>
          <p:cNvSpPr>
            <a:spLocks noChangeArrowheads="1"/>
          </p:cNvSpPr>
          <p:nvPr/>
        </p:nvSpPr>
        <p:spPr bwMode="auto">
          <a:xfrm rot="10800000">
            <a:off x="1113692" y="1995278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3" name="圆角矩形 13"/>
          <p:cNvSpPr>
            <a:spLocks noChangeArrowheads="1"/>
          </p:cNvSpPr>
          <p:nvPr/>
        </p:nvSpPr>
        <p:spPr bwMode="auto">
          <a:xfrm rot="8040000">
            <a:off x="1231961" y="2629154"/>
            <a:ext cx="317500" cy="552450"/>
          </a:xfrm>
          <a:prstGeom prst="roundRect">
            <a:avLst>
              <a:gd name="adj" fmla="val 50000"/>
            </a:avLst>
          </a:prstGeom>
          <a:solidFill>
            <a:srgbClr val="7CC182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4" name="圆角矩形 12"/>
          <p:cNvSpPr>
            <a:spLocks noChangeArrowheads="1"/>
          </p:cNvSpPr>
          <p:nvPr/>
        </p:nvSpPr>
        <p:spPr bwMode="auto">
          <a:xfrm rot="16200000">
            <a:off x="1120273" y="3565531"/>
            <a:ext cx="552450" cy="314325"/>
          </a:xfrm>
          <a:prstGeom prst="roundRect">
            <a:avLst>
              <a:gd name="adj" fmla="val 50000"/>
            </a:avLst>
          </a:prstGeom>
          <a:solidFill>
            <a:srgbClr val="87ADD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5" name="圆角矩形 11"/>
          <p:cNvSpPr>
            <a:spLocks noChangeArrowheads="1"/>
          </p:cNvSpPr>
          <p:nvPr/>
        </p:nvSpPr>
        <p:spPr bwMode="auto">
          <a:xfrm rot="18840000">
            <a:off x="1120273" y="4427920"/>
            <a:ext cx="552450" cy="315912"/>
          </a:xfrm>
          <a:prstGeom prst="roundRect">
            <a:avLst>
              <a:gd name="adj" fmla="val 50000"/>
            </a:avLst>
          </a:prstGeom>
          <a:solidFill>
            <a:srgbClr val="A382C4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6" name="圆角矩形 10"/>
          <p:cNvSpPr>
            <a:spLocks noChangeArrowheads="1"/>
          </p:cNvSpPr>
          <p:nvPr/>
        </p:nvSpPr>
        <p:spPr bwMode="auto">
          <a:xfrm>
            <a:off x="1120274" y="5241239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37" name="圆角矩形 6"/>
          <p:cNvSpPr>
            <a:spLocks noChangeArrowheads="1"/>
          </p:cNvSpPr>
          <p:nvPr/>
        </p:nvSpPr>
        <p:spPr bwMode="auto">
          <a:xfrm rot="2760000">
            <a:off x="1150126" y="6008322"/>
            <a:ext cx="552450" cy="317500"/>
          </a:xfrm>
          <a:prstGeom prst="roundRect">
            <a:avLst>
              <a:gd name="adj" fmla="val 50000"/>
            </a:avLst>
          </a:prstGeom>
          <a:solidFill>
            <a:srgbClr val="FE6F46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of 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0" y="975360"/>
            <a:ext cx="2902585" cy="3976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935" y="1088390"/>
            <a:ext cx="2811145" cy="37604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080" y="1088390"/>
            <a:ext cx="3114040" cy="3760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27350" y="5290820"/>
            <a:ext cx="9055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OCR is widely used in many real-world applications, such as autonomous drving, document analysis, license recognition, etc.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of 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10840" y="5199380"/>
            <a:ext cx="9055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Some traditional OCR methods first convert original images to edge images, then extract the histogram of gradient orientations as discriminative features.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34998"/>
          <a:stretch>
            <a:fillRect/>
          </a:stretch>
        </p:blipFill>
        <p:spPr>
          <a:xfrm>
            <a:off x="3775075" y="1438275"/>
            <a:ext cx="7057390" cy="3083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910840" y="6308090"/>
            <a:ext cx="67754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* </a:t>
            </a:r>
            <a:r>
              <a:rPr lang="zh-CN" altLang="en-US" sz="1400"/>
              <a:t>Whole is Greater than Sum of Parts: Recognizing Scene Text Words</a:t>
            </a:r>
            <a:r>
              <a:rPr lang="en-US" altLang="zh-CN" sz="1400"/>
              <a:t>. ICDAR2013.</a:t>
            </a:r>
            <a:endParaRPr lang="en-US" altLang="zh-CN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of 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10840" y="5344160"/>
            <a:ext cx="9055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Jaderberg et al.</a:t>
            </a:r>
            <a:r>
              <a:rPr lang="en-US" altLang="zh-CN"/>
              <a:t> treated ocr as a simple classification task, e.g., map each image to an 90k latent space for classification.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910840" y="6308090"/>
            <a:ext cx="61429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* </a:t>
            </a:r>
            <a:r>
              <a:rPr sz="1400"/>
              <a:t>Reading Text in the Wild with Convolutional Neural Networks</a:t>
            </a:r>
            <a:r>
              <a:rPr lang="en-US" sz="1400"/>
              <a:t>. CVPR2014.</a:t>
            </a:r>
            <a:endParaRPr lang="en-US" sz="1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8025" y="2028825"/>
            <a:ext cx="7912735" cy="1727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94710" y="975360"/>
            <a:ext cx="7619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rgbClr val="FF0000"/>
                </a:solidFill>
              </a:rPr>
              <a:t>Drawback: The recognizer fails to recognize those words that are not in the 90k lexicon!</a:t>
            </a:r>
            <a:endParaRPr lang="en-US" altLang="zh-CN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of 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10840" y="5302885"/>
            <a:ext cx="90557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CRNN </a:t>
            </a:r>
            <a:r>
              <a:rPr lang="en-US" altLang="zh-CN"/>
              <a:t>is one of the first deep-learning-based OCR methods that leverages CNN and BLSTM to extract features, then uses CTC loss for supervsion. CRNN first utilizes 15M </a:t>
            </a:r>
            <a:r>
              <a:rPr lang="en-US" altLang="zh-CN" b="1"/>
              <a:t>synthesized </a:t>
            </a:r>
            <a:r>
              <a:rPr lang="en-US" altLang="zh-CN"/>
              <a:t>text images for training, then fine-tune on real-world text images.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910840" y="6308090"/>
            <a:ext cx="77990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* </a:t>
            </a:r>
            <a:r>
              <a:rPr sz="1400"/>
              <a:t>Towards End-to-end Text Spotting with Convolutional Recurrent Neural Networks</a:t>
            </a:r>
            <a:r>
              <a:rPr lang="en-US" sz="1400"/>
              <a:t>. CVPR2016.</a:t>
            </a:r>
            <a:endParaRPr lang="en-US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9410" y="1252855"/>
            <a:ext cx="3305810" cy="37725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82645" y="330200"/>
            <a:ext cx="7619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rgbClr val="FF0000"/>
                </a:solidFill>
              </a:rPr>
              <a:t>Drawback: CRNN compress each text images into 1-D feature maps, making it difficult to recognize </a:t>
            </a:r>
            <a:r>
              <a:rPr lang="en-US" altLang="zh-CN" b="1" i="1">
                <a:solidFill>
                  <a:srgbClr val="FF0000"/>
                </a:solidFill>
              </a:rPr>
              <a:t>irregular </a:t>
            </a:r>
            <a:r>
              <a:rPr lang="en-US" altLang="zh-CN" i="1">
                <a:solidFill>
                  <a:srgbClr val="FF0000"/>
                </a:solidFill>
              </a:rPr>
              <a:t>text images.</a:t>
            </a:r>
            <a:endParaRPr lang="en-US" altLang="zh-CN" i="1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410" y="1252855"/>
            <a:ext cx="2966720" cy="147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of 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10840" y="5199380"/>
            <a:ext cx="90557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ASTER </a:t>
            </a:r>
            <a:r>
              <a:rPr lang="en-US" altLang="zh-CN"/>
              <a:t>first uses a spatial transformer network to rectify irregular text images, then uses an attention-based framework for recognition.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910840" y="6308090"/>
            <a:ext cx="71094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* </a:t>
            </a:r>
            <a:r>
              <a:rPr sz="1400"/>
              <a:t>ASTER: An Attentional Scene Text Recognition with Flexible Rectification</a:t>
            </a:r>
            <a:r>
              <a:rPr lang="en-US" sz="1400"/>
              <a:t>. CVPR2016.</a:t>
            </a:r>
            <a:endParaRPr lang="en-US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05445" y="743585"/>
            <a:ext cx="3635375" cy="4293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20" y="2853690"/>
            <a:ext cx="4331335" cy="18821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48025" y="824865"/>
            <a:ext cx="4330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rgbClr val="FF0000"/>
                </a:solidFill>
              </a:rPr>
              <a:t>Drawback: Even though a rectifier is used, it is still difficult to tackle </a:t>
            </a:r>
            <a:r>
              <a:rPr lang="en-US" altLang="zh-CN" b="1" i="1">
                <a:solidFill>
                  <a:srgbClr val="FF0000"/>
                </a:solidFill>
              </a:rPr>
              <a:t>vertical </a:t>
            </a:r>
            <a:r>
              <a:rPr lang="en-US" altLang="zh-CN" i="1">
                <a:solidFill>
                  <a:srgbClr val="FF0000"/>
                </a:solidFill>
              </a:rPr>
              <a:t>texts. </a:t>
            </a:r>
            <a:endParaRPr lang="en-US" altLang="zh-CN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of 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10840" y="5199380"/>
            <a:ext cx="9055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 better recognizing irregular text images, </a:t>
            </a:r>
            <a:r>
              <a:rPr lang="en-US" altLang="zh-CN" b="1"/>
              <a:t>SAR </a:t>
            </a:r>
            <a:r>
              <a:rPr lang="en-US" altLang="zh-CN"/>
              <a:t>utilizes 2-D features for decoding.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910840" y="6308090"/>
            <a:ext cx="79540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/>
              <a:t>* </a:t>
            </a:r>
            <a:r>
              <a:rPr sz="1400"/>
              <a:t>Show, Attend and Read: A Simple and Strong Baseline for Irregular Text Recognition</a:t>
            </a:r>
            <a:r>
              <a:rPr lang="en-US" sz="1400"/>
              <a:t>. AAAI2019.</a:t>
            </a:r>
            <a:endParaRPr lang="en-US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3525" y="1767840"/>
            <a:ext cx="9304020" cy="27476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01950" y="1069975"/>
            <a:ext cx="8765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solidFill>
                  <a:srgbClr val="FF0000"/>
                </a:solidFill>
              </a:rPr>
              <a:t>Drawback: The model highly relies on visual cues, ignoring the importance of lingustic information.</a:t>
            </a:r>
            <a:endParaRPr lang="en-US" altLang="zh-CN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"/>
          <p:cNvGrpSpPr/>
          <p:nvPr/>
        </p:nvGrpSpPr>
        <p:grpSpPr bwMode="auto">
          <a:xfrm>
            <a:off x="809373" y="544147"/>
            <a:ext cx="1792287" cy="1779587"/>
            <a:chOff x="0" y="0"/>
            <a:chExt cx="5237019" cy="5201394"/>
          </a:xfrm>
        </p:grpSpPr>
        <p:sp>
          <p:nvSpPr>
            <p:cNvPr id="23" name="同心圆 17"/>
            <p:cNvSpPr/>
            <p:nvPr/>
          </p:nvSpPr>
          <p:spPr bwMode="auto">
            <a:xfrm>
              <a:off x="603230" y="583300"/>
              <a:ext cx="4057199" cy="4057199"/>
            </a:xfrm>
            <a:custGeom>
              <a:avLst/>
              <a:gdLst>
                <a:gd name="T0" fmla="*/ 0 w 4057199"/>
                <a:gd name="T1" fmla="*/ 2028600 h 4057199"/>
                <a:gd name="T2" fmla="*/ 2028600 w 4057199"/>
                <a:gd name="T3" fmla="*/ 0 h 4057199"/>
                <a:gd name="T4" fmla="*/ 4057200 w 4057199"/>
                <a:gd name="T5" fmla="*/ 2028600 h 4057199"/>
                <a:gd name="T6" fmla="*/ 2028600 w 4057199"/>
                <a:gd name="T7" fmla="*/ 4057200 h 4057199"/>
                <a:gd name="T8" fmla="*/ 0 w 4057199"/>
                <a:gd name="T9" fmla="*/ 2028600 h 4057199"/>
                <a:gd name="T10" fmla="*/ 0 w 4057199"/>
                <a:gd name="T11" fmla="*/ 2028600 h 4057199"/>
                <a:gd name="T12" fmla="*/ 2028600 w 4057199"/>
                <a:gd name="T13" fmla="*/ 4057200 h 4057199"/>
                <a:gd name="T14" fmla="*/ 4057200 w 4057199"/>
                <a:gd name="T15" fmla="*/ 2028600 h 4057199"/>
                <a:gd name="T16" fmla="*/ 2028600 w 4057199"/>
                <a:gd name="T17" fmla="*/ 0 h 4057199"/>
                <a:gd name="T18" fmla="*/ 0 w 4057199"/>
                <a:gd name="T19" fmla="*/ 2028600 h 4057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57199" h="4057199">
                  <a:moveTo>
                    <a:pt x="0" y="2028600"/>
                  </a:moveTo>
                  <a:cubicBezTo>
                    <a:pt x="0" y="908235"/>
                    <a:pt x="908235" y="0"/>
                    <a:pt x="2028600" y="0"/>
                  </a:cubicBezTo>
                  <a:cubicBezTo>
                    <a:pt x="3148965" y="0"/>
                    <a:pt x="4057200" y="908235"/>
                    <a:pt x="4057200" y="2028600"/>
                  </a:cubicBezTo>
                  <a:cubicBezTo>
                    <a:pt x="4057200" y="3148965"/>
                    <a:pt x="3148965" y="4057200"/>
                    <a:pt x="2028600" y="4057200"/>
                  </a:cubicBezTo>
                  <a:cubicBezTo>
                    <a:pt x="908235" y="4057200"/>
                    <a:pt x="0" y="3148965"/>
                    <a:pt x="0" y="2028600"/>
                  </a:cubicBezTo>
                  <a:close/>
                  <a:moveTo>
                    <a:pt x="0" y="2028600"/>
                  </a:moveTo>
                  <a:cubicBezTo>
                    <a:pt x="0" y="3148965"/>
                    <a:pt x="908235" y="4057200"/>
                    <a:pt x="2028600" y="4057200"/>
                  </a:cubicBezTo>
                  <a:cubicBezTo>
                    <a:pt x="3148965" y="4057200"/>
                    <a:pt x="4057200" y="3148965"/>
                    <a:pt x="4057200" y="2028600"/>
                  </a:cubicBezTo>
                  <a:cubicBezTo>
                    <a:pt x="4057200" y="908235"/>
                    <a:pt x="3148965" y="0"/>
                    <a:pt x="2028600" y="0"/>
                  </a:cubicBezTo>
                  <a:cubicBezTo>
                    <a:pt x="908235" y="0"/>
                    <a:pt x="0" y="908235"/>
                    <a:pt x="0" y="2028600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4" name="同心圆 18"/>
            <p:cNvSpPr/>
            <p:nvPr/>
          </p:nvSpPr>
          <p:spPr bwMode="auto">
            <a:xfrm>
              <a:off x="1280849" y="1259947"/>
              <a:ext cx="2701987" cy="2701987"/>
            </a:xfrm>
            <a:custGeom>
              <a:avLst/>
              <a:gdLst>
                <a:gd name="T0" fmla="*/ 0 w 2701987"/>
                <a:gd name="T1" fmla="*/ 1350994 h 2701987"/>
                <a:gd name="T2" fmla="*/ 1350994 w 2701987"/>
                <a:gd name="T3" fmla="*/ 0 h 2701987"/>
                <a:gd name="T4" fmla="*/ 2701988 w 2701987"/>
                <a:gd name="T5" fmla="*/ 1350994 h 2701987"/>
                <a:gd name="T6" fmla="*/ 1350994 w 2701987"/>
                <a:gd name="T7" fmla="*/ 2701988 h 2701987"/>
                <a:gd name="T8" fmla="*/ 0 w 2701987"/>
                <a:gd name="T9" fmla="*/ 1350994 h 2701987"/>
                <a:gd name="T10" fmla="*/ 0 w 2701987"/>
                <a:gd name="T11" fmla="*/ 1350994 h 2701987"/>
                <a:gd name="T12" fmla="*/ 1350994 w 2701987"/>
                <a:gd name="T13" fmla="*/ 2701988 h 2701987"/>
                <a:gd name="T14" fmla="*/ 2701988 w 2701987"/>
                <a:gd name="T15" fmla="*/ 1350994 h 2701987"/>
                <a:gd name="T16" fmla="*/ 1350994 w 2701987"/>
                <a:gd name="T17" fmla="*/ 0 h 2701987"/>
                <a:gd name="T18" fmla="*/ 0 w 2701987"/>
                <a:gd name="T19" fmla="*/ 1350994 h 2701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1987" h="2701987">
                  <a:moveTo>
                    <a:pt x="0" y="1350994"/>
                  </a:moveTo>
                  <a:cubicBezTo>
                    <a:pt x="0" y="604861"/>
                    <a:pt x="604861" y="0"/>
                    <a:pt x="1350994" y="0"/>
                  </a:cubicBezTo>
                  <a:cubicBezTo>
                    <a:pt x="2097127" y="0"/>
                    <a:pt x="2701988" y="604861"/>
                    <a:pt x="2701988" y="1350994"/>
                  </a:cubicBezTo>
                  <a:cubicBezTo>
                    <a:pt x="2701988" y="2097127"/>
                    <a:pt x="2097127" y="2701988"/>
                    <a:pt x="1350994" y="2701988"/>
                  </a:cubicBezTo>
                  <a:cubicBezTo>
                    <a:pt x="604861" y="2701988"/>
                    <a:pt x="0" y="2097127"/>
                    <a:pt x="0" y="1350994"/>
                  </a:cubicBezTo>
                  <a:close/>
                  <a:moveTo>
                    <a:pt x="0" y="1350994"/>
                  </a:moveTo>
                  <a:cubicBezTo>
                    <a:pt x="0" y="2097127"/>
                    <a:pt x="604861" y="2701988"/>
                    <a:pt x="1350994" y="2701988"/>
                  </a:cubicBezTo>
                  <a:cubicBezTo>
                    <a:pt x="2097127" y="2701988"/>
                    <a:pt x="2701988" y="2097127"/>
                    <a:pt x="2701988" y="1350994"/>
                  </a:cubicBezTo>
                  <a:cubicBezTo>
                    <a:pt x="2701988" y="604861"/>
                    <a:pt x="2097127" y="0"/>
                    <a:pt x="1350994" y="0"/>
                  </a:cubicBezTo>
                  <a:cubicBezTo>
                    <a:pt x="604861" y="0"/>
                    <a:pt x="0" y="604861"/>
                    <a:pt x="0" y="1350994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25" name="同心圆 19"/>
            <p:cNvSpPr/>
            <p:nvPr/>
          </p:nvSpPr>
          <p:spPr bwMode="auto">
            <a:xfrm>
              <a:off x="1669638" y="1650882"/>
              <a:ext cx="1926617" cy="1926617"/>
            </a:xfrm>
            <a:custGeom>
              <a:avLst/>
              <a:gdLst>
                <a:gd name="T0" fmla="*/ 0 w 1926617"/>
                <a:gd name="T1" fmla="*/ 963309 h 1926617"/>
                <a:gd name="T2" fmla="*/ 963309 w 1926617"/>
                <a:gd name="T3" fmla="*/ 0 h 1926617"/>
                <a:gd name="T4" fmla="*/ 1926618 w 1926617"/>
                <a:gd name="T5" fmla="*/ 963309 h 1926617"/>
                <a:gd name="T6" fmla="*/ 963309 w 1926617"/>
                <a:gd name="T7" fmla="*/ 1926618 h 1926617"/>
                <a:gd name="T8" fmla="*/ 0 w 1926617"/>
                <a:gd name="T9" fmla="*/ 963309 h 1926617"/>
                <a:gd name="T10" fmla="*/ 0 w 1926617"/>
                <a:gd name="T11" fmla="*/ 963309 h 1926617"/>
                <a:gd name="T12" fmla="*/ 963309 w 1926617"/>
                <a:gd name="T13" fmla="*/ 1926618 h 1926617"/>
                <a:gd name="T14" fmla="*/ 1926618 w 1926617"/>
                <a:gd name="T15" fmla="*/ 963309 h 1926617"/>
                <a:gd name="T16" fmla="*/ 963309 w 1926617"/>
                <a:gd name="T17" fmla="*/ 0 h 1926617"/>
                <a:gd name="T18" fmla="*/ 0 w 1926617"/>
                <a:gd name="T19" fmla="*/ 963309 h 1926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6617" h="1926617">
                  <a:moveTo>
                    <a:pt x="0" y="963309"/>
                  </a:moveTo>
                  <a:cubicBezTo>
                    <a:pt x="0" y="431288"/>
                    <a:pt x="431288" y="0"/>
                    <a:pt x="963309" y="0"/>
                  </a:cubicBezTo>
                  <a:cubicBezTo>
                    <a:pt x="1495330" y="0"/>
                    <a:pt x="1926618" y="431288"/>
                    <a:pt x="1926618" y="963309"/>
                  </a:cubicBezTo>
                  <a:cubicBezTo>
                    <a:pt x="1926618" y="1495330"/>
                    <a:pt x="1495330" y="1926618"/>
                    <a:pt x="963309" y="1926618"/>
                  </a:cubicBezTo>
                  <a:cubicBezTo>
                    <a:pt x="431288" y="1926618"/>
                    <a:pt x="0" y="1495330"/>
                    <a:pt x="0" y="963309"/>
                  </a:cubicBezTo>
                  <a:close/>
                  <a:moveTo>
                    <a:pt x="0" y="963309"/>
                  </a:moveTo>
                  <a:cubicBezTo>
                    <a:pt x="0" y="1495330"/>
                    <a:pt x="431288" y="1926618"/>
                    <a:pt x="963309" y="1926618"/>
                  </a:cubicBezTo>
                  <a:cubicBezTo>
                    <a:pt x="1495330" y="1926618"/>
                    <a:pt x="1926618" y="1495330"/>
                    <a:pt x="1926618" y="963309"/>
                  </a:cubicBezTo>
                  <a:cubicBezTo>
                    <a:pt x="1926618" y="431288"/>
                    <a:pt x="1495330" y="0"/>
                    <a:pt x="963309" y="0"/>
                  </a:cubicBezTo>
                  <a:cubicBezTo>
                    <a:pt x="431288" y="0"/>
                    <a:pt x="0" y="431288"/>
                    <a:pt x="0" y="963309"/>
                  </a:cubicBezTo>
                  <a:close/>
                </a:path>
              </a:pathLst>
            </a:custGeom>
            <a:solidFill>
              <a:schemeClr val="accent1"/>
            </a:solidFill>
            <a:ln w="3175" cap="flat" cmpd="sng">
              <a:solidFill>
                <a:srgbClr val="BFBFBF">
                  <a:alpha val="56000"/>
                </a:srgbClr>
              </a:solidFill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6" name="直接连接符 21"/>
            <p:cNvCxnSpPr>
              <a:cxnSpLocks noChangeShapeType="1"/>
            </p:cNvCxnSpPr>
            <p:nvPr/>
          </p:nvCxnSpPr>
          <p:spPr bwMode="auto">
            <a:xfrm>
              <a:off x="0" y="359879"/>
              <a:ext cx="5237019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直接连接符 23"/>
            <p:cNvCxnSpPr>
              <a:cxnSpLocks noChangeShapeType="1"/>
            </p:cNvCxnSpPr>
            <p:nvPr/>
          </p:nvCxnSpPr>
          <p:spPr bwMode="auto">
            <a:xfrm>
              <a:off x="35626" y="4868883"/>
              <a:ext cx="517764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25"/>
            <p:cNvCxnSpPr>
              <a:cxnSpLocks noChangeShapeType="1"/>
            </p:cNvCxnSpPr>
            <p:nvPr/>
          </p:nvCxnSpPr>
          <p:spPr bwMode="auto">
            <a:xfrm>
              <a:off x="391886" y="35627"/>
              <a:ext cx="0" cy="51301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直接连接符 27"/>
            <p:cNvCxnSpPr>
              <a:cxnSpLocks noChangeShapeType="1"/>
            </p:cNvCxnSpPr>
            <p:nvPr/>
          </p:nvCxnSpPr>
          <p:spPr bwMode="auto">
            <a:xfrm>
              <a:off x="4880759" y="47502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圆角矩形 28"/>
            <p:cNvSpPr>
              <a:spLocks noChangeArrowheads="1"/>
            </p:cNvSpPr>
            <p:nvPr/>
          </p:nvSpPr>
          <p:spPr bwMode="auto">
            <a:xfrm>
              <a:off x="35627" y="35626"/>
              <a:ext cx="5201392" cy="5153891"/>
            </a:xfrm>
            <a:prstGeom prst="roundRect">
              <a:avLst>
                <a:gd name="adj" fmla="val 22565"/>
              </a:avLst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90204" pitchFamily="34" charset="0"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cxnSp>
          <p:nvCxnSpPr>
            <p:cNvPr id="31" name="直接连接符 32"/>
            <p:cNvCxnSpPr>
              <a:cxnSpLocks noChangeShapeType="1"/>
            </p:cNvCxnSpPr>
            <p:nvPr/>
          </p:nvCxnSpPr>
          <p:spPr bwMode="auto">
            <a:xfrm>
              <a:off x="35626" y="0"/>
              <a:ext cx="5153891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34"/>
            <p:cNvCxnSpPr>
              <a:cxnSpLocks noChangeShapeType="1"/>
            </p:cNvCxnSpPr>
            <p:nvPr/>
          </p:nvCxnSpPr>
          <p:spPr bwMode="auto">
            <a:xfrm flipV="1">
              <a:off x="35626" y="11877"/>
              <a:ext cx="5189517" cy="5189517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直接连接符 36"/>
            <p:cNvCxnSpPr>
              <a:cxnSpLocks noChangeShapeType="1"/>
            </p:cNvCxnSpPr>
            <p:nvPr/>
          </p:nvCxnSpPr>
          <p:spPr bwMode="auto">
            <a:xfrm>
              <a:off x="1669638" y="35626"/>
              <a:ext cx="0" cy="5142016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直接连接符 38"/>
            <p:cNvCxnSpPr>
              <a:cxnSpLocks noChangeShapeType="1"/>
              <a:endCxn id="30" idx="2"/>
            </p:cNvCxnSpPr>
            <p:nvPr/>
          </p:nvCxnSpPr>
          <p:spPr bwMode="auto">
            <a:xfrm>
              <a:off x="2600697" y="11877"/>
              <a:ext cx="35626" cy="517764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直接连接符 40"/>
            <p:cNvCxnSpPr>
              <a:cxnSpLocks noChangeShapeType="1"/>
            </p:cNvCxnSpPr>
            <p:nvPr/>
          </p:nvCxnSpPr>
          <p:spPr bwMode="auto">
            <a:xfrm>
              <a:off x="3572505" y="35626"/>
              <a:ext cx="0" cy="5165768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直接连接符 42"/>
            <p:cNvCxnSpPr>
              <a:cxnSpLocks noChangeShapeType="1"/>
            </p:cNvCxnSpPr>
            <p:nvPr/>
          </p:nvCxnSpPr>
          <p:spPr bwMode="auto">
            <a:xfrm>
              <a:off x="35626" y="1650882"/>
              <a:ext cx="5201393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直接连接符 44"/>
            <p:cNvCxnSpPr>
              <a:cxnSpLocks noChangeShapeType="1"/>
              <a:stCxn id="30" idx="1"/>
              <a:endCxn id="30" idx="3"/>
            </p:cNvCxnSpPr>
            <p:nvPr/>
          </p:nvCxnSpPr>
          <p:spPr bwMode="auto">
            <a:xfrm>
              <a:off x="35627" y="2612572"/>
              <a:ext cx="5201392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直接连接符 46"/>
            <p:cNvCxnSpPr>
              <a:cxnSpLocks noChangeShapeType="1"/>
            </p:cNvCxnSpPr>
            <p:nvPr/>
          </p:nvCxnSpPr>
          <p:spPr bwMode="auto">
            <a:xfrm>
              <a:off x="35626" y="3577499"/>
              <a:ext cx="5189517" cy="0"/>
            </a:xfrm>
            <a:prstGeom prst="line">
              <a:avLst/>
            </a:prstGeom>
            <a:noFill/>
            <a:ln w="3175" cmpd="sng">
              <a:solidFill>
                <a:srgbClr val="BFBFBF">
                  <a:alpha val="56000"/>
                </a:srgbClr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文本框 7"/>
          <p:cNvSpPr txBox="1">
            <a:spLocks noChangeArrowheads="1"/>
          </p:cNvSpPr>
          <p:nvPr/>
        </p:nvSpPr>
        <p:spPr bwMode="auto">
          <a:xfrm>
            <a:off x="1026423" y="1100888"/>
            <a:ext cx="14112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r>
              <a:rPr lang="en-US" altLang="zh-CN" sz="36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Part1</a:t>
            </a:r>
            <a:endParaRPr lang="zh-CN" altLang="en-US" sz="36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圆角矩形 14"/>
          <p:cNvSpPr>
            <a:spLocks noChangeArrowheads="1"/>
          </p:cNvSpPr>
          <p:nvPr/>
        </p:nvSpPr>
        <p:spPr bwMode="auto">
          <a:xfrm rot="10800000">
            <a:off x="630553" y="354983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4" name="文本框 7"/>
          <p:cNvSpPr txBox="1">
            <a:spLocks noChangeArrowheads="1"/>
          </p:cNvSpPr>
          <p:nvPr/>
        </p:nvSpPr>
        <p:spPr bwMode="auto">
          <a:xfrm>
            <a:off x="926574" y="4426156"/>
            <a:ext cx="1675086" cy="773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en-US" altLang="zh-CN" sz="2000" dirty="0">
                <a:solidFill>
                  <a:srgbClr val="40404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Background</a:t>
            </a:r>
            <a:endParaRPr lang="en-US" altLang="zh-CN" sz="2000" dirty="0">
              <a:solidFill>
                <a:srgbClr val="40404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buNone/>
            </a:pP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of OCR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5" name="圆角矩形 14"/>
          <p:cNvSpPr>
            <a:spLocks noChangeArrowheads="1"/>
          </p:cNvSpPr>
          <p:nvPr/>
        </p:nvSpPr>
        <p:spPr bwMode="auto">
          <a:xfrm rot="10800000">
            <a:off x="1440939" y="3658520"/>
            <a:ext cx="554037" cy="314325"/>
          </a:xfrm>
          <a:prstGeom prst="roundRect">
            <a:avLst>
              <a:gd name="adj" fmla="val 50000"/>
            </a:avLst>
          </a:prstGeom>
          <a:solidFill>
            <a:srgbClr val="BBDE03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8" name="圆角矩形 10"/>
          <p:cNvSpPr>
            <a:spLocks noChangeArrowheads="1"/>
          </p:cNvSpPr>
          <p:nvPr/>
        </p:nvSpPr>
        <p:spPr bwMode="auto">
          <a:xfrm>
            <a:off x="1442526" y="5620260"/>
            <a:ext cx="552450" cy="315913"/>
          </a:xfrm>
          <a:prstGeom prst="roundRect">
            <a:avLst>
              <a:gd name="adj" fmla="val 50000"/>
            </a:avLst>
          </a:prstGeom>
          <a:solidFill>
            <a:srgbClr val="D779AE">
              <a:alpha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9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28950" y="5620385"/>
            <a:ext cx="8404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The metioned methods only highlight the importance of visual cues, whereas ignoring the pivotal role of </a:t>
            </a:r>
            <a:r>
              <a:rPr lang="en-US" altLang="zh-CN">
                <a:solidFill>
                  <a:srgbClr val="FF0000"/>
                </a:solidFill>
              </a:rPr>
              <a:t>lingual </a:t>
            </a:r>
            <a:r>
              <a:rPr lang="en-US" altLang="zh-CN"/>
              <a:t>information. 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015" y="667385"/>
            <a:ext cx="5552440" cy="49098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3336</Words>
  <Application>WPS 演示</Application>
  <PresentationFormat>宽屏</PresentationFormat>
  <Paragraphs>197</Paragraphs>
  <Slides>28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方正书宋_GBK</vt:lpstr>
      <vt:lpstr>Wingdings</vt:lpstr>
      <vt:lpstr>Calibri</vt:lpstr>
      <vt:lpstr>Helvetica Neue</vt:lpstr>
      <vt:lpstr>宋体</vt:lpstr>
      <vt:lpstr>汉仪书宋二KW</vt:lpstr>
      <vt:lpstr>微软雅黑</vt:lpstr>
      <vt:lpstr>汉仪旗黑</vt:lpstr>
      <vt:lpstr>Microsoft YaHei</vt:lpstr>
      <vt:lpstr>Wingdings</vt:lpstr>
      <vt:lpstr>宋体</vt:lpstr>
      <vt:lpstr>Arial Unicode MS</vt:lpstr>
      <vt:lpstr>等线</vt:lpstr>
      <vt:lpstr>汉仪中等线KW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CjyNeverGiveUp</dc:creator>
  <cp:lastModifiedBy>chenjingye</cp:lastModifiedBy>
  <cp:revision>166</cp:revision>
  <dcterms:created xsi:type="dcterms:W3CDTF">2022-06-17T06:42:59Z</dcterms:created>
  <dcterms:modified xsi:type="dcterms:W3CDTF">2022-06-17T06:42:59Z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2052-3.9.1.6204</vt:lpwstr>
  </property>
</Properties>
</file>